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5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86" y="-4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274B0-99C4-47F7-8BB9-D5181B36A2A7}" type="datetimeFigureOut">
              <a:rPr lang="ru-RU" smtClean="0"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7032-9927-4520-82DC-F2D317B91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593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274B0-99C4-47F7-8BB9-D5181B36A2A7}" type="datetimeFigureOut">
              <a:rPr lang="ru-RU" smtClean="0"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7032-9927-4520-82DC-F2D317B91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05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274B0-99C4-47F7-8BB9-D5181B36A2A7}" type="datetimeFigureOut">
              <a:rPr lang="ru-RU" smtClean="0"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7032-9927-4520-82DC-F2D317B91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108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274B0-99C4-47F7-8BB9-D5181B36A2A7}" type="datetimeFigureOut">
              <a:rPr lang="ru-RU" smtClean="0"/>
              <a:t>24.09.2021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7032-9927-4520-82DC-F2D317B91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879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274B0-99C4-47F7-8BB9-D5181B36A2A7}" type="datetimeFigureOut">
              <a:rPr lang="ru-RU" smtClean="0"/>
              <a:t>24.09.2021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7032-9927-4520-82DC-F2D317B91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267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274B0-99C4-47F7-8BB9-D5181B36A2A7}" type="datetimeFigureOut">
              <a:rPr lang="ru-RU" smtClean="0"/>
              <a:t>24.09.2021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7032-9927-4520-82DC-F2D317B91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145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274B0-99C4-47F7-8BB9-D5181B36A2A7}" type="datetimeFigureOut">
              <a:rPr lang="ru-RU" smtClean="0"/>
              <a:t>24.09.2021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7032-9927-4520-82DC-F2D317B91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85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274B0-99C4-47F7-8BB9-D5181B36A2A7}" type="datetimeFigureOut">
              <a:rPr lang="ru-RU" smtClean="0"/>
              <a:t>24.09.2021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7032-9927-4520-82DC-F2D317B91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553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274B0-99C4-47F7-8BB9-D5181B36A2A7}" type="datetimeFigureOut">
              <a:rPr lang="ru-RU" smtClean="0"/>
              <a:t>24.09.2021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7032-9927-4520-82DC-F2D317B91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034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274B0-99C4-47F7-8BB9-D5181B36A2A7}" type="datetimeFigureOut">
              <a:rPr lang="ru-RU" smtClean="0"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7032-9927-4520-82DC-F2D317B91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451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274B0-99C4-47F7-8BB9-D5181B36A2A7}" type="datetimeFigureOut">
              <a:rPr lang="ru-RU" smtClean="0"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7032-9927-4520-82DC-F2D317B91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122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274B0-99C4-47F7-8BB9-D5181B36A2A7}" type="datetimeFigureOut">
              <a:rPr lang="ru-RU" smtClean="0"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47032-9927-4520-82DC-F2D317B913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078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5.jpeg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8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ОБЩИЕ ЗАКОНОМЕРНОСТИ СТАРЕНИЯ ВНУТРЕННЕЙ ИЗОЛЯЦИИ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Л Е К Ц И Я  № 8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1577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Срок службы изоляции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256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3800" dirty="0"/>
              <a:t>С увеличением напряжения, приложенного к изоляции любого типа, темпы электрического старения возрастают, а сроки службы соответственно уменьшаются. Зависимость срока службы  </a:t>
            </a:r>
            <a:r>
              <a:rPr lang="ru-RU" sz="3800" dirty="0">
                <a:sym typeface="Symbol"/>
              </a:rPr>
              <a:t></a:t>
            </a:r>
            <a:r>
              <a:rPr lang="ru-RU" sz="3800" dirty="0"/>
              <a:t>  от значения воздействующего напряжения  U  в широком диапазоне значений  </a:t>
            </a:r>
            <a:r>
              <a:rPr lang="ru-RU" sz="3800" dirty="0">
                <a:sym typeface="Symbol"/>
              </a:rPr>
              <a:t></a:t>
            </a:r>
            <a:r>
              <a:rPr lang="ru-RU" sz="3800" dirty="0"/>
              <a:t>  может иметь сложный характер. Для области относительно малых средних сроков службы (от единиц часов до </a:t>
            </a:r>
            <a:r>
              <a:rPr lang="ru-RU" sz="3800" dirty="0" smtClean="0"/>
              <a:t>10</a:t>
            </a:r>
            <a:r>
              <a:rPr lang="ru-RU" sz="3800" baseline="30000" dirty="0" smtClean="0"/>
              <a:t>3</a:t>
            </a:r>
            <a:r>
              <a:rPr lang="ru-RU" sz="3800" dirty="0" smtClean="0"/>
              <a:t> </a:t>
            </a:r>
            <a:r>
              <a:rPr lang="ru-RU" sz="3800" dirty="0"/>
              <a:t>-</a:t>
            </a:r>
            <a:r>
              <a:rPr lang="ru-RU" sz="3800" dirty="0" smtClean="0"/>
              <a:t>10</a:t>
            </a:r>
            <a:r>
              <a:rPr lang="ru-RU" sz="3800" baseline="30000" dirty="0" smtClean="0"/>
              <a:t>4</a:t>
            </a:r>
            <a:r>
              <a:rPr lang="ru-RU" sz="3800" dirty="0" smtClean="0"/>
              <a:t> </a:t>
            </a:r>
            <a:r>
              <a:rPr lang="ru-RU" sz="3800" dirty="0"/>
              <a:t>ч) экспериментально установлена зависимость следующего вида</a:t>
            </a:r>
            <a:r>
              <a:rPr lang="ru-RU" sz="3800" dirty="0" smtClean="0"/>
              <a:t>:</a:t>
            </a:r>
          </a:p>
          <a:p>
            <a:pPr marL="0" indent="0">
              <a:buNone/>
            </a:pPr>
            <a:endParaRPr lang="ru-RU" sz="3800" dirty="0"/>
          </a:p>
          <a:p>
            <a:pPr marL="0" indent="0">
              <a:buNone/>
            </a:pPr>
            <a:endParaRPr lang="ru-RU" sz="3800" dirty="0" smtClean="0"/>
          </a:p>
          <a:p>
            <a:pPr marL="0" indent="0">
              <a:buNone/>
            </a:pPr>
            <a:endParaRPr lang="ru-RU" sz="3800" dirty="0"/>
          </a:p>
          <a:p>
            <a:pPr marL="0" indent="0" hangingPunct="0">
              <a:buNone/>
            </a:pPr>
            <a:r>
              <a:rPr lang="ru-RU" sz="3800" dirty="0"/>
              <a:t>где А - постоянная, значение которой зависит от свойств изоляции; </a:t>
            </a:r>
          </a:p>
          <a:p>
            <a:pPr marL="0" indent="0" hangingPunct="0">
              <a:buNone/>
            </a:pPr>
            <a:r>
              <a:rPr lang="ru-RU" sz="3800" dirty="0"/>
              <a:t>n - показатель степени, зависящий от конструктивных особенностей изоляции и рода воздействующего </a:t>
            </a:r>
            <a:r>
              <a:rPr lang="ru-RU" sz="3800" dirty="0" smtClean="0"/>
              <a:t>напряжения. </a:t>
            </a:r>
            <a:r>
              <a:rPr lang="ru-RU" sz="3800" dirty="0"/>
              <a:t>Например, для бумажно-масляной изоляции с </a:t>
            </a:r>
            <a:r>
              <a:rPr lang="ru-RU" sz="3800" dirty="0" err="1"/>
              <a:t>резконеоднородным</a:t>
            </a:r>
            <a:r>
              <a:rPr lang="ru-RU" sz="3800" dirty="0"/>
              <a:t> электрическим полем (конденсаторного типа) при напряжении промышленной частоты n = 4</a:t>
            </a:r>
            <a:r>
              <a:rPr lang="ru-RU" sz="3800" dirty="0">
                <a:sym typeface="Symbol"/>
              </a:rPr>
              <a:t></a:t>
            </a:r>
            <a:r>
              <a:rPr lang="ru-RU" sz="3800" dirty="0"/>
              <a:t>8, а при постоянном напряжении n =  9</a:t>
            </a:r>
            <a:r>
              <a:rPr lang="ru-RU" sz="3800" dirty="0">
                <a:sym typeface="Symbol"/>
              </a:rPr>
              <a:t></a:t>
            </a:r>
            <a:r>
              <a:rPr lang="ru-RU" sz="3800" dirty="0"/>
              <a:t>12</a:t>
            </a:r>
            <a:r>
              <a:rPr lang="ru-RU" sz="3800" dirty="0" smtClean="0"/>
              <a:t>; для маслобарьерной изоляции со </a:t>
            </a:r>
            <a:r>
              <a:rPr lang="ru-RU" sz="3800" dirty="0" err="1" smtClean="0"/>
              <a:t>слабонеоднородным</a:t>
            </a:r>
            <a:r>
              <a:rPr lang="ru-RU" sz="3800" dirty="0" smtClean="0"/>
              <a:t> электрическим полем n = 50-80.</a:t>
            </a:r>
            <a:endParaRPr lang="ru-RU" sz="3800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4392603"/>
              </p:ext>
            </p:extLst>
          </p:nvPr>
        </p:nvGraphicFramePr>
        <p:xfrm>
          <a:off x="3872949" y="3356992"/>
          <a:ext cx="1398101" cy="4184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Формула" r:id="rId3" imgW="685800" imgH="228600" progId="Equation.3">
                  <p:embed/>
                </p:oleObj>
              </mc:Choice>
              <mc:Fallback>
                <p:oleObj name="Формула" r:id="rId3" imgW="6858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2949" y="3356992"/>
                        <a:ext cx="1398101" cy="41843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5067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З</a:t>
            </a:r>
            <a:r>
              <a:rPr lang="ru-RU" sz="3200" b="1" dirty="0" smtClean="0"/>
              <a:t>ависимость среднего срока службы внутренней изоляции от напряжения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7944" y="1600200"/>
            <a:ext cx="4618856" cy="5141168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sz="4500" dirty="0" smtClean="0"/>
              <a:t>1 – </a:t>
            </a:r>
          </a:p>
          <a:p>
            <a:pPr marL="0" indent="0">
              <a:buNone/>
            </a:pPr>
            <a:endParaRPr lang="ru-RU" sz="4500" dirty="0"/>
          </a:p>
          <a:p>
            <a:pPr marL="0" indent="0">
              <a:buNone/>
            </a:pPr>
            <a:r>
              <a:rPr lang="ru-RU" sz="4500" dirty="0" smtClean="0"/>
              <a:t>2 –</a:t>
            </a:r>
          </a:p>
          <a:p>
            <a:pPr marL="0" indent="0">
              <a:buNone/>
            </a:pPr>
            <a:endParaRPr lang="ru-RU" sz="4500" dirty="0"/>
          </a:p>
          <a:p>
            <a:pPr marL="0" indent="0">
              <a:buNone/>
            </a:pPr>
            <a:endParaRPr lang="ru-RU" sz="4500" dirty="0"/>
          </a:p>
          <a:p>
            <a:pPr marL="0" indent="0">
              <a:buNone/>
            </a:pPr>
            <a:r>
              <a:rPr lang="ru-RU" sz="4500" dirty="0" smtClean="0"/>
              <a:t>Для </a:t>
            </a:r>
            <a:r>
              <a:rPr lang="ru-RU" sz="4500" dirty="0"/>
              <a:t>области больших сроков службы  (более 10 ч) количество экспериментальных данных сравнительно невелико из-за большой стоимости и продолжительности экспериментов. Установлено, что по мере снижения напряжения U сроки службы в области 2 увеличиваются быстрее, </a:t>
            </a:r>
            <a:r>
              <a:rPr lang="ru-RU" sz="4500" dirty="0" smtClean="0"/>
              <a:t>а </a:t>
            </a:r>
            <a:r>
              <a:rPr lang="ru-RU" sz="4500" dirty="0"/>
              <a:t>ниже некоторого напряжения становятся неограниченно длительными. Такому ходу зависимости соответствует </a:t>
            </a:r>
            <a:r>
              <a:rPr lang="ru-RU" sz="4500" dirty="0" smtClean="0"/>
              <a:t>выражение</a:t>
            </a:r>
          </a:p>
          <a:p>
            <a:pPr marL="0" indent="0">
              <a:buNone/>
            </a:pPr>
            <a:endParaRPr lang="ru-RU" sz="4500" dirty="0"/>
          </a:p>
          <a:p>
            <a:pPr marL="0" indent="0">
              <a:buNone/>
            </a:pPr>
            <a:endParaRPr lang="ru-RU" sz="4500" dirty="0" smtClean="0"/>
          </a:p>
          <a:p>
            <a:pPr marL="0" indent="0">
              <a:buNone/>
            </a:pPr>
            <a:r>
              <a:rPr lang="ru-RU" sz="4500" dirty="0" smtClean="0"/>
              <a:t>Срок службы изоляционной конструкции любого типа при заданном напряжении является величиной случайной.</a:t>
            </a:r>
            <a:endParaRPr lang="ru-RU" sz="4500" dirty="0"/>
          </a:p>
          <a:p>
            <a:pPr marL="0" indent="0">
              <a:buNone/>
            </a:pPr>
            <a:r>
              <a:rPr lang="ru-RU" dirty="0" smtClean="0"/>
              <a:t>   </a:t>
            </a:r>
            <a:endParaRPr lang="ru-RU" dirty="0"/>
          </a:p>
        </p:txBody>
      </p:sp>
      <p:pic>
        <p:nvPicPr>
          <p:cNvPr id="2050" name="Picture 2" descr="https://auto-ally.ru/pars_docs/refs/21/20728/20728_html_m1f4d21f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" b="11261"/>
          <a:stretch/>
        </p:blipFill>
        <p:spPr bwMode="auto">
          <a:xfrm>
            <a:off x="179512" y="2167169"/>
            <a:ext cx="3682910" cy="2918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3967182"/>
              </p:ext>
            </p:extLst>
          </p:nvPr>
        </p:nvGraphicFramePr>
        <p:xfrm>
          <a:off x="4716016" y="1412776"/>
          <a:ext cx="1487991" cy="46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Формула" r:id="rId4" imgW="685800" imgH="241200" progId="Equation.3">
                  <p:embed/>
                </p:oleObj>
              </mc:Choice>
              <mc:Fallback>
                <p:oleObj name="Формула" r:id="rId4" imgW="685800" imgH="241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1412776"/>
                        <a:ext cx="1487991" cy="4697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8758889"/>
              </p:ext>
            </p:extLst>
          </p:nvPr>
        </p:nvGraphicFramePr>
        <p:xfrm>
          <a:off x="4587075" y="1988840"/>
          <a:ext cx="1789380" cy="7200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Формула" r:id="rId6" imgW="1015920" imgH="444240" progId="Equation.3">
                  <p:embed/>
                </p:oleObj>
              </mc:Choice>
              <mc:Fallback>
                <p:oleObj name="Формула" r:id="rId6" imgW="1015920" imgH="4442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075" y="1988840"/>
                        <a:ext cx="1789380" cy="72007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3161050"/>
              </p:ext>
            </p:extLst>
          </p:nvPr>
        </p:nvGraphicFramePr>
        <p:xfrm>
          <a:off x="5473700" y="5229200"/>
          <a:ext cx="1416435" cy="5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Формула" r:id="rId8" imgW="1015920" imgH="444240" progId="Equation.3">
                  <p:embed/>
                </p:oleObj>
              </mc:Choice>
              <mc:Fallback>
                <p:oleObj name="Формула" r:id="rId8" imgW="1015920" imgH="4442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3700" y="5229200"/>
                        <a:ext cx="1416435" cy="5683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8499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Старение изоляции под воздействием частичных разрядов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70000" lnSpcReduction="20000"/>
          </a:bodyPr>
          <a:lstStyle/>
          <a:p>
            <a:pPr hangingPunct="0"/>
            <a:r>
              <a:rPr lang="ru-RU" dirty="0"/>
              <a:t>Под действием электрического поля старение преимущественно происходит за счет развития в изоляции </a:t>
            </a:r>
            <a:r>
              <a:rPr lang="ru-RU" b="1" dirty="0"/>
              <a:t>частичных разрядов</a:t>
            </a:r>
            <a:r>
              <a:rPr lang="ru-RU" dirty="0"/>
              <a:t> (ЧР). В ряде случаев ЧР возникают в газовых включениях в толще изоляции. </a:t>
            </a:r>
          </a:p>
          <a:p>
            <a:pPr hangingPunct="0"/>
            <a:r>
              <a:rPr lang="ru-RU" dirty="0"/>
              <a:t>	Электрическая прочность газовых пузырьков ниже, чем прочность жидкого или твердого диэлектрика, а напряженность электрического поля в газовом пузырьке при переменном напряжении выше, чем в жидком или твердом диэлектрике. В сферическом газовом включении с диэлектрической проницаемостью  напряженность электрического поля </a:t>
            </a:r>
            <a:r>
              <a:rPr lang="ru-RU" dirty="0" smtClean="0"/>
              <a:t>равна</a:t>
            </a:r>
          </a:p>
          <a:p>
            <a:pPr hangingPunct="0"/>
            <a:endParaRPr lang="ru-RU" dirty="0" smtClean="0"/>
          </a:p>
          <a:p>
            <a:pPr hangingPunct="0"/>
            <a:endParaRPr lang="ru-RU" dirty="0"/>
          </a:p>
          <a:p>
            <a:pPr hangingPunct="0"/>
            <a:endParaRPr lang="ru-RU" dirty="0" smtClean="0"/>
          </a:p>
          <a:p>
            <a:pPr hangingPunct="0"/>
            <a:r>
              <a:rPr lang="ru-RU" dirty="0"/>
              <a:t>где </a:t>
            </a:r>
            <a:r>
              <a:rPr lang="ru-RU" dirty="0" smtClean="0"/>
              <a:t>Е</a:t>
            </a:r>
            <a:r>
              <a:rPr lang="ru-RU" baseline="-25000" dirty="0" smtClean="0"/>
              <a:t>Д</a:t>
            </a:r>
            <a:r>
              <a:rPr lang="ru-RU" dirty="0" smtClean="0"/>
              <a:t> - </a:t>
            </a:r>
            <a:r>
              <a:rPr lang="ru-RU" dirty="0"/>
              <a:t>напряженность в окружающем диэлектрике с диэлектрической проницаемостью  в отсутствие включения.</a:t>
            </a:r>
          </a:p>
          <a:p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2454632"/>
              </p:ext>
            </p:extLst>
          </p:nvPr>
        </p:nvGraphicFramePr>
        <p:xfrm>
          <a:off x="2699792" y="4437112"/>
          <a:ext cx="3304380" cy="745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Формула" r:id="rId3" imgW="2032000" imgH="457200" progId="Equation.3">
                  <p:embed/>
                </p:oleObj>
              </mc:Choice>
              <mc:Fallback>
                <p:oleObj name="Формула" r:id="rId3" imgW="2032000" imgH="4572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4437112"/>
                        <a:ext cx="3304380" cy="7452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3173160"/>
              </p:ext>
            </p:extLst>
          </p:nvPr>
        </p:nvGraphicFramePr>
        <p:xfrm>
          <a:off x="7308304" y="3789040"/>
          <a:ext cx="858333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Формула" r:id="rId5" imgW="469696" imgH="203112" progId="Equation.3">
                  <p:embed/>
                </p:oleObj>
              </mc:Choice>
              <mc:Fallback>
                <p:oleObj name="Формула" r:id="rId5" imgW="469696" imgH="203112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304" y="3789040"/>
                        <a:ext cx="858333" cy="3600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9817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85000" lnSpcReduction="10000"/>
          </a:bodyPr>
          <a:lstStyle/>
          <a:p>
            <a:pPr hangingPunct="0"/>
            <a:r>
              <a:rPr lang="ru-RU" dirty="0"/>
              <a:t>В области высоких напряженностей порядка 10  В/см и выше в твердых и жидких диэлектриках в отсутствие газовых включений может возникнуть </a:t>
            </a:r>
            <a:r>
              <a:rPr lang="ru-RU" dirty="0" err="1"/>
              <a:t>микропробой</a:t>
            </a:r>
            <a:r>
              <a:rPr lang="ru-RU" dirty="0"/>
              <a:t>, приводящий к местному разрушению диэлектрика. Подобные  процессы в твердых диэлектриках могут приводить к зарождению древовидных каналов (дендритов), развитие которых в последующем происходит за счет ЧР в этих </a:t>
            </a:r>
            <a:r>
              <a:rPr lang="ru-RU" dirty="0" err="1"/>
              <a:t>микроканалах</a:t>
            </a:r>
            <a:r>
              <a:rPr lang="ru-RU" dirty="0"/>
              <a:t>, заполненных газом.</a:t>
            </a:r>
          </a:p>
          <a:p>
            <a:pPr hangingPunct="0"/>
            <a:r>
              <a:rPr lang="ru-RU" dirty="0"/>
              <a:t>	Разрушение жидких и твердых диэлектриков частичными разрядами сопровождается выделением газа, состоящего преимущественно из водорода и углеводородных соединений.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0298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836712"/>
            <a:ext cx="8229600" cy="554461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При изготовлении внутренней изоляции высоковольтного оборудования обычно принимаются специальные меры против появления газовых включений. Несмотря на это во многих случаях приходится считаться с возможностью их случайного образования на стадии изготовления, например из-за несовершенства процессов сушки и пропитки, или в эксплуатации (появление трещин при механических перегрузках, выделение газов при разложении материалов из-за местных перегревов и т.д</a:t>
            </a:r>
            <a:r>
              <a:rPr lang="ru-RU" dirty="0" smtClean="0"/>
              <a:t>.).</a:t>
            </a:r>
          </a:p>
          <a:p>
            <a:r>
              <a:rPr lang="ru-RU" dirty="0"/>
              <a:t>В бумажно-масляной и в масло-барьерной изоляции оборудования высших классов напряжения при строгом соблюдении технологии изготовления газовые включения отсутствуют. Однако и в этих видах внутренней изоляции могут развиваться ЧР, но при существенно более высоких напряженностях, чем в изоляции с газовыми включениями.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8765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77500" lnSpcReduction="20000"/>
          </a:bodyPr>
          <a:lstStyle/>
          <a:p>
            <a:pPr hangingPunct="0"/>
            <a:r>
              <a:rPr lang="ru-RU" dirty="0"/>
              <a:t>Экспериментально установлено, что в БПИ возможны ЧР двух видов: </a:t>
            </a:r>
            <a:r>
              <a:rPr lang="ru-RU" i="1" u="sng" dirty="0"/>
              <a:t>начальные</a:t>
            </a:r>
            <a:r>
              <a:rPr lang="ru-RU" dirty="0"/>
              <a:t> и </a:t>
            </a:r>
            <a:r>
              <a:rPr lang="ru-RU" i="1" u="sng" dirty="0"/>
              <a:t>критические</a:t>
            </a:r>
            <a:r>
              <a:rPr lang="ru-RU" dirty="0"/>
              <a:t>. </a:t>
            </a:r>
          </a:p>
          <a:p>
            <a:pPr hangingPunct="0"/>
            <a:r>
              <a:rPr lang="ru-RU" dirty="0"/>
              <a:t>	Начальные ЧР характеризуются кажущимися зарядами от </a:t>
            </a:r>
            <a:r>
              <a:rPr lang="ru-RU" dirty="0" smtClean="0"/>
              <a:t>10</a:t>
            </a:r>
            <a:r>
              <a:rPr lang="ru-RU" baseline="-25000" dirty="0" smtClean="0"/>
              <a:t>-14</a:t>
            </a:r>
            <a:r>
              <a:rPr lang="ru-RU" dirty="0" smtClean="0"/>
              <a:t> до 10</a:t>
            </a:r>
            <a:r>
              <a:rPr lang="ru-RU" baseline="30000" dirty="0" smtClean="0"/>
              <a:t>-11</a:t>
            </a:r>
            <a:r>
              <a:rPr lang="ru-RU" dirty="0" smtClean="0"/>
              <a:t>  </a:t>
            </a:r>
            <a:r>
              <a:rPr lang="ru-RU" dirty="0"/>
              <a:t>Кл. Они развиваются непосредственно в масляных прослойках между электродом и прилегающим слом бумаги у острых кромок или у микронеровностей электродов, т.е. в местах локального усиления электрического поля. С ростом приложенного напряжения средняя мощность НЧР возрастает</a:t>
            </a:r>
            <a:r>
              <a:rPr lang="ru-RU" dirty="0" smtClean="0"/>
              <a:t>.</a:t>
            </a:r>
          </a:p>
          <a:p>
            <a:pPr hangingPunct="0"/>
            <a:r>
              <a:rPr lang="ru-RU" dirty="0"/>
              <a:t>Из-за малой энергии, рассеиваемой в отдельных НЧР, эти разряды не оказывают разрушающего воздействия на бумагу, а вызывают лишь медленное разложение масла с выделением газа и образованием ряда других продуктов.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4356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760640"/>
          </a:xfrm>
        </p:spPr>
        <p:txBody>
          <a:bodyPr>
            <a:normAutofit fontScale="70000" lnSpcReduction="20000"/>
          </a:bodyPr>
          <a:lstStyle/>
          <a:p>
            <a:pPr hangingPunct="0"/>
            <a:r>
              <a:rPr lang="ru-RU" i="1" u="sng" dirty="0"/>
              <a:t>Сущность электрического старения</a:t>
            </a:r>
            <a:r>
              <a:rPr lang="ru-RU" dirty="0"/>
              <a:t>, обусловленного НЧР, состоит в постепенном накоплении в изоляции продуктов разложения масла, приводящих к росту тангенса угла диэлектрических потерь и мощности диэлектрических потерь. Со временем этот процесс приводит к тепловому пробою изоляции. Возможен и другой механизм старения: постепенное повышение в масле концентрации газов, образующихся под действием НЧР. В этом случае старение завершается тогда, когда масло полностью насыщается газом, растворение газов в масле прекращается и в изоляции образуются газовые включения. В последних возникают мощные критические ЧР, которые быстро разрушают слои бумаги до полного пробоя</a:t>
            </a:r>
            <a:r>
              <a:rPr lang="ru-RU" dirty="0" smtClean="0"/>
              <a:t>. </a:t>
            </a:r>
          </a:p>
          <a:p>
            <a:pPr hangingPunct="0"/>
            <a:r>
              <a:rPr lang="ru-RU" dirty="0" smtClean="0"/>
              <a:t>НЧР </a:t>
            </a:r>
            <a:r>
              <a:rPr lang="ru-RU" dirty="0"/>
              <a:t>в БПИ при рабочем напряжении в принципе допустимы, однако их мощность не должна превышать значений, определяемых требуемым сроком службы. В ряде случаев конструкции с БПИ проектируются по условию полного отсутствия НЧР при рабочем напряжении.</a:t>
            </a:r>
          </a:p>
          <a:p>
            <a:pPr hangingPunct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4519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688632"/>
          </a:xfrm>
        </p:spPr>
        <p:txBody>
          <a:bodyPr>
            <a:normAutofit fontScale="70000" lnSpcReduction="20000"/>
          </a:bodyPr>
          <a:lstStyle/>
          <a:p>
            <a:pPr hangingPunct="0"/>
            <a:r>
              <a:rPr lang="ru-RU" dirty="0"/>
              <a:t>КЧР имеют кажущиеся заряды </a:t>
            </a:r>
            <a:r>
              <a:rPr lang="ru-RU" dirty="0" smtClean="0"/>
              <a:t>10</a:t>
            </a:r>
            <a:r>
              <a:rPr lang="ru-RU" baseline="30000" dirty="0" smtClean="0"/>
              <a:t>-9</a:t>
            </a:r>
            <a:r>
              <a:rPr lang="ru-RU" dirty="0" smtClean="0"/>
              <a:t> </a:t>
            </a:r>
            <a:r>
              <a:rPr lang="ru-RU" dirty="0"/>
              <a:t>Кл и более. При быстром подъеме напряжения такие разряды возникают, когда мощность НЧР возрастает настолько, что скорость выделения газов из масла становится выше скорости их растворения и в изоляции образуются устойчивые газовые включения. В этих включениях и развиваются КЧР.</a:t>
            </a:r>
          </a:p>
          <a:p>
            <a:pPr hangingPunct="0"/>
            <a:r>
              <a:rPr lang="ru-RU" dirty="0"/>
              <a:t>	КЧР имеют мощность достаточную для относительно быстрого (минуты, часы) разрушения слоев бумаги. Они особенно опасны тем, что их появление даже на очень короткое время, например при перенапряжениях, приводит к образованию в изоляции газовых включений, в которых эти мощные ЧР могут развиваться затем при напряжениях ниже начального, могут сохраниться и при рабочем напряжении и за короткое время разрушить изоляцию до пробоя</a:t>
            </a:r>
            <a:r>
              <a:rPr lang="ru-RU" dirty="0" smtClean="0"/>
              <a:t>.</a:t>
            </a:r>
          </a:p>
          <a:p>
            <a:pPr hangingPunct="0"/>
            <a:r>
              <a:rPr lang="ru-RU" dirty="0"/>
              <a:t>Обязательным условием длительной надежной работы БПИ является отсутствие КЧР при всех возможных перенапряжениях и при испытательных напряжениях.</a:t>
            </a:r>
          </a:p>
          <a:p>
            <a:pPr hangingPunct="0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360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85000" lnSpcReduction="20000"/>
          </a:bodyPr>
          <a:lstStyle/>
          <a:p>
            <a:pPr hangingPunct="0"/>
            <a:r>
              <a:rPr lang="ru-RU" dirty="0"/>
              <a:t>В МБИ также могут иметь место НЧР и КЧР. Первые из них имеют кажущиеся заряды не более </a:t>
            </a:r>
            <a:r>
              <a:rPr lang="ru-RU" dirty="0" smtClean="0"/>
              <a:t>10</a:t>
            </a:r>
            <a:r>
              <a:rPr lang="ru-RU" baseline="30000" dirty="0" smtClean="0"/>
              <a:t>-12</a:t>
            </a:r>
            <a:r>
              <a:rPr lang="ru-RU" dirty="0" smtClean="0"/>
              <a:t> Кл </a:t>
            </a:r>
            <a:r>
              <a:rPr lang="ru-RU" dirty="0"/>
              <a:t>и возникают непосредственно в масляных зазорах конструкции или в газовых включениях. Такие ЧР , как правило, безопасны для изоляции, так как твердую изоляцию они не повреждают, а продукты разложения масла распределяются по большим объемам.</a:t>
            </a:r>
          </a:p>
          <a:p>
            <a:pPr hangingPunct="0"/>
            <a:r>
              <a:rPr lang="ru-RU" dirty="0"/>
              <a:t>	КЧР с кажущимися </a:t>
            </a:r>
            <a:r>
              <a:rPr lang="ru-RU" dirty="0" smtClean="0"/>
              <a:t>зарядами </a:t>
            </a:r>
            <a:r>
              <a:rPr lang="ru-RU" dirty="0" smtClean="0"/>
              <a:t>10</a:t>
            </a:r>
            <a:r>
              <a:rPr lang="ru-RU" baseline="30000" dirty="0" smtClean="0"/>
              <a:t>-7</a:t>
            </a:r>
            <a:r>
              <a:rPr lang="ru-RU" dirty="0" smtClean="0"/>
              <a:t> </a:t>
            </a:r>
            <a:r>
              <a:rPr lang="ru-RU" dirty="0"/>
              <a:t>Кл и более представляют собой пробой масляных каналов в конструкции или скользящие разряды по поверхности твердой изоляции. Появление КЧР в МБИ недопустимо, т.к. такие разряды вызывают необратимое снижение длительной электрической прочности изоляции.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2282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Тепловое старение внутренней изоляции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hangingPunct="0"/>
            <a:r>
              <a:rPr lang="ru-RU" dirty="0"/>
              <a:t>При рабочих температурах (60-130</a:t>
            </a:r>
            <a:r>
              <a:rPr lang="ru-RU" dirty="0">
                <a:sym typeface="Symbol"/>
              </a:rPr>
              <a:t></a:t>
            </a:r>
            <a:r>
              <a:rPr lang="ru-RU" dirty="0"/>
              <a:t>С) в диэлектрических материалах возникают или резко ускоряются химические реакции, которые приводят к постепенному изменению структуры и свойств материалов - к ухудшению свойств всей изоляции в целом. Эти процессы именуют тепловым старением.</a:t>
            </a:r>
          </a:p>
          <a:p>
            <a:pPr hangingPunct="0"/>
            <a:r>
              <a:rPr lang="ru-RU" dirty="0"/>
              <a:t>	Для твердых диэлектриков наиболее характерным является постепенное снижение механической прочности в процессе теплового старения. со временем это приводит к повреждению изоляции под действием механических нагрузок и затем уже к пробою.</a:t>
            </a:r>
          </a:p>
          <a:p>
            <a:pPr hangingPunct="0"/>
            <a:r>
              <a:rPr lang="ru-RU" dirty="0"/>
              <a:t>	В жидких диэлектриках в результате теплового старения образуются газообразные, жидкие и твердые продукты реакций. По мере накопления этих продуктов, загрязняющих изоляцию, проводимость и диэлектрические потери растут, а электрическая прочность снижается.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6780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976664"/>
          </a:xfrm>
        </p:spPr>
        <p:txBody>
          <a:bodyPr>
            <a:normAutofit fontScale="70000" lnSpcReduction="20000"/>
          </a:bodyPr>
          <a:lstStyle/>
          <a:p>
            <a:pPr marL="0" indent="0" hangingPunct="0">
              <a:buNone/>
            </a:pPr>
            <a:r>
              <a:rPr lang="ru-RU" dirty="0"/>
              <a:t>В комбинированной внутренней изоляции, содержащей жидкие и твердые материалы, тепловое старение влечет за собой как снижение механической прочности соответствующих элементов, так и ухудшение электрических характеристик всей изоляции.</a:t>
            </a:r>
          </a:p>
          <a:p>
            <a:pPr marL="0" indent="0" hangingPunct="0">
              <a:buNone/>
            </a:pPr>
            <a:r>
              <a:rPr lang="ru-RU" dirty="0"/>
              <a:t>	Темпы теплового старения внутренней изоляции определяются скоростями химических реакций, зависящими от температуры в соответствии с уравнением </a:t>
            </a:r>
            <a:r>
              <a:rPr lang="ru-RU" dirty="0" smtClean="0"/>
              <a:t>Аррениуса</a:t>
            </a:r>
          </a:p>
          <a:p>
            <a:pPr marL="0" indent="0" hangingPunct="0">
              <a:buNone/>
            </a:pPr>
            <a:endParaRPr lang="ru-RU" dirty="0"/>
          </a:p>
          <a:p>
            <a:pPr marL="0" indent="0" hangingPunct="0">
              <a:buNone/>
            </a:pPr>
            <a:endParaRPr lang="ru-RU" dirty="0" smtClean="0"/>
          </a:p>
          <a:p>
            <a:pPr marL="0" indent="0" hangingPunct="0">
              <a:buNone/>
            </a:pPr>
            <a:r>
              <a:rPr lang="ru-RU" dirty="0"/>
              <a:t>где v - скорость химической реакции.</a:t>
            </a:r>
          </a:p>
          <a:p>
            <a:pPr marL="0" indent="0" hangingPunct="0">
              <a:buNone/>
            </a:pPr>
            <a:r>
              <a:rPr lang="ru-RU" dirty="0"/>
              <a:t>	Срок службы изоляции при тепловом старении обратно пропорционален скорости химических реакций. При разных температурах </a:t>
            </a:r>
            <a:r>
              <a:rPr lang="ru-RU" dirty="0" smtClean="0"/>
              <a:t>Т</a:t>
            </a:r>
            <a:r>
              <a:rPr lang="ru-RU" baseline="-25000" dirty="0" smtClean="0"/>
              <a:t>1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smtClean="0"/>
              <a:t>Т</a:t>
            </a:r>
            <a:r>
              <a:rPr lang="ru-RU" baseline="-25000" dirty="0" smtClean="0"/>
              <a:t>2</a:t>
            </a:r>
            <a:r>
              <a:rPr lang="ru-RU" dirty="0" smtClean="0"/>
              <a:t> </a:t>
            </a:r>
            <a:r>
              <a:rPr lang="ru-RU" dirty="0"/>
              <a:t>отношения сроков службы </a:t>
            </a:r>
            <a:r>
              <a:rPr lang="ru-RU" dirty="0" smtClean="0"/>
              <a:t>изоляции</a:t>
            </a:r>
          </a:p>
          <a:p>
            <a:pPr marL="0" indent="0" hangingPunct="0">
              <a:buNone/>
            </a:pPr>
            <a:endParaRPr lang="ru-RU" dirty="0"/>
          </a:p>
          <a:p>
            <a:pPr marL="0" indent="0" hangingPunct="0">
              <a:buNone/>
            </a:pPr>
            <a:endParaRPr lang="ru-RU" dirty="0" smtClean="0"/>
          </a:p>
          <a:p>
            <a:pPr marL="0" indent="0" hangingPunct="0">
              <a:buNone/>
            </a:pPr>
            <a:r>
              <a:rPr lang="ru-RU" dirty="0"/>
              <a:t>где </a:t>
            </a:r>
            <a:r>
              <a:rPr lang="ru-RU" dirty="0">
                <a:sym typeface="Symbol"/>
              </a:rPr>
              <a:t></a:t>
            </a:r>
            <a:r>
              <a:rPr lang="ru-RU" dirty="0"/>
              <a:t>Т - повышение температуры, вызывающее сокращение срока службы изоляции при тепловом старении в 2 раза.</a:t>
            </a:r>
          </a:p>
          <a:p>
            <a:pPr marL="0" indent="0" hangingPunct="0">
              <a:buNone/>
            </a:pPr>
            <a:r>
              <a:rPr lang="ru-RU" dirty="0"/>
              <a:t>	Значение </a:t>
            </a:r>
            <a:r>
              <a:rPr lang="ru-RU" dirty="0">
                <a:sym typeface="Symbol"/>
              </a:rPr>
              <a:t></a:t>
            </a:r>
            <a:r>
              <a:rPr lang="ru-RU" dirty="0"/>
              <a:t>Т для разных видов внутренней изоляции лежит в пределах от 8 до 12</a:t>
            </a:r>
            <a:r>
              <a:rPr lang="ru-RU" dirty="0">
                <a:sym typeface="Symbol"/>
              </a:rPr>
              <a:t></a:t>
            </a:r>
            <a:r>
              <a:rPr lang="ru-RU" dirty="0"/>
              <a:t>С и в среднем составляет 10</a:t>
            </a:r>
            <a:r>
              <a:rPr lang="ru-RU" dirty="0">
                <a:sym typeface="Symbol"/>
              </a:rPr>
              <a:t></a:t>
            </a:r>
            <a:r>
              <a:rPr lang="ru-RU" dirty="0"/>
              <a:t>С.</a:t>
            </a:r>
          </a:p>
          <a:p>
            <a:pPr marL="0" indent="0" hangingPunct="0">
              <a:buNone/>
            </a:pPr>
            <a:endParaRPr lang="ru-RU" dirty="0"/>
          </a:p>
          <a:p>
            <a:pPr hangingPunct="0"/>
            <a:endParaRPr lang="ru-RU" dirty="0"/>
          </a:p>
          <a:p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7502906"/>
              </p:ext>
            </p:extLst>
          </p:nvPr>
        </p:nvGraphicFramePr>
        <p:xfrm>
          <a:off x="3131840" y="2708920"/>
          <a:ext cx="2016224" cy="530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Формула" r:id="rId3" imgW="850900" imgH="228600" progId="Equation.3">
                  <p:embed/>
                </p:oleObj>
              </mc:Choice>
              <mc:Fallback>
                <p:oleObj name="Формула" r:id="rId3" imgW="8509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2708920"/>
                        <a:ext cx="2016224" cy="5304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3512260"/>
              </p:ext>
            </p:extLst>
          </p:nvPr>
        </p:nvGraphicFramePr>
        <p:xfrm>
          <a:off x="2843808" y="4509120"/>
          <a:ext cx="2831741" cy="56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Формула" r:id="rId5" imgW="1218671" imgH="253890" progId="Equation.3">
                  <p:embed/>
                </p:oleObj>
              </mc:Choice>
              <mc:Fallback>
                <p:oleObj name="Формула" r:id="rId5" imgW="1218671" imgH="25389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4509120"/>
                        <a:ext cx="2831741" cy="5668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0451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Старение изоляции при механических нагрузках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hangingPunct="0"/>
            <a:r>
              <a:rPr lang="ru-RU" dirty="0"/>
              <a:t>Под действием механических нагрузок в материалах происходят медленные процессы старения, имеющие место даже тогда, когда нагрузки значительно меньше разрушающих, а деформации носят упругий характер. В этом случае в напряженном материале возникает упорядоченное движение локальных дефектов (на молекулярном уровне) и за счет этого образуются и постепенно увеличиваются в размерах микротрещины. Когда количество и размеры микротрещин достигают некоторых критических значений, наступает разрушение.</a:t>
            </a:r>
          </a:p>
          <a:p>
            <a:pPr hangingPunct="0"/>
            <a:r>
              <a:rPr lang="ru-RU" dirty="0"/>
              <a:t>	Процесс старения в твердой изоляции при одновременном воздействии механических нагрузок и сильных электрических полей может значительно ускоряться из-за того, что в образующихся в изоляции микротрещинах возникают ЧР, которые повышают темпы разрушения изоляции.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8384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Увлажнение как форма старения изоляции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hangingPunct="0">
              <a:buNone/>
            </a:pPr>
            <a:r>
              <a:rPr lang="ru-RU" dirty="0"/>
              <a:t>Влага проникает во внутреннюю изоляцию главным образом из окружающего воздуха. В некоторых случаях она может образовываться в самой изоляции в результате </a:t>
            </a:r>
            <a:r>
              <a:rPr lang="ru-RU" dirty="0" err="1"/>
              <a:t>термоокислительных</a:t>
            </a:r>
            <a:r>
              <a:rPr lang="ru-RU" dirty="0"/>
              <a:t> процессов. В аварийных ситуациях влага может попадать в изоляцию из системы охлаждения и других устройств.</a:t>
            </a:r>
          </a:p>
          <a:p>
            <a:pPr marL="0" indent="0" hangingPunct="0">
              <a:buNone/>
            </a:pPr>
            <a:r>
              <a:rPr lang="ru-RU" dirty="0"/>
              <a:t>	Появление влаги в изоляции приводит к резкому снижению сопротивления утечки, т.к. во влаге содержатся </a:t>
            </a:r>
            <a:r>
              <a:rPr lang="ru-RU" dirty="0" err="1"/>
              <a:t>диссоциированные</a:t>
            </a:r>
            <a:r>
              <a:rPr lang="ru-RU" dirty="0"/>
              <a:t> примеси. Растут диэлектрические потери. Снижается напряжение теплового пробоя. Происходит дополнительный нагрев изоляции, что влечет за собой ускорение темпов теплового старения.</a:t>
            </a:r>
          </a:p>
          <a:p>
            <a:pPr marL="0" indent="0" hangingPunct="0">
              <a:buNone/>
            </a:pPr>
            <a:r>
              <a:rPr lang="ru-RU" dirty="0"/>
              <a:t>	При неравномерном увлажнении искажается электрическое поле в изоляции и снижается пробивное напряжение изоляции. </a:t>
            </a:r>
          </a:p>
          <a:p>
            <a:pPr marL="0" indent="0" hangingPunct="0">
              <a:buNone/>
            </a:pPr>
            <a:r>
              <a:rPr lang="ru-RU" dirty="0"/>
              <a:t>	Влага может быть удалена из изоляции путем сушки. Изоляция некоторых видов оборудования (кабелей, вводов) сушке не поддается. В таких случаях увлажнение может рассматриваться как особая форма необратимого старения изоляции.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3978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Допустимые рабочие нагрузки на внутреннюю изоляцию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hangingPunct="0"/>
            <a:r>
              <a:rPr lang="ru-RU" dirty="0"/>
              <a:t>Для ограничения интенсивности процессов старения необходимо ограничить уровень длительно действующих на изоляцию электрических, тепловых и механических нагрузок.</a:t>
            </a:r>
          </a:p>
          <a:p>
            <a:pPr hangingPunct="0"/>
            <a:r>
              <a:rPr lang="ru-RU" dirty="0"/>
              <a:t>	Для того, чтобы длительное воздействие рабочего напряжения не  приводило к сокращению сроков службы изоляции, необходимо обеспечить отсутствие ЧР при рабочем напряжении. 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44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Контрольные вопросы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Объясните зависимость среднего срока службы внутренней изоляции от напряжения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Объясните процесс разрушения жидких и твердых диэлектриков частичными разрядами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Начальные частичные разряды в БПИ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Критические частичные разряды в БПИ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Тепловое старение в твердых и жидких диэлектриках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Старение изоляции при механических нагрузках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Как влияет увлажнение на старение изоляции?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20233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954</Words>
  <Application>Microsoft Office PowerPoint</Application>
  <PresentationFormat>Экран (4:3)</PresentationFormat>
  <Paragraphs>79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Microsoft Equation 3.0</vt:lpstr>
      <vt:lpstr>ОБЩИЕ ЗАКОНОМЕРНОСТИ СТАРЕНИЯ ВНУТРЕННЕЙ ИЗОЛЯЦИИ </vt:lpstr>
      <vt:lpstr>Срок службы изоляции</vt:lpstr>
      <vt:lpstr>Зависимость среднего срока службы внутренней изоляции от напряжения</vt:lpstr>
      <vt:lpstr>Старение изоляции под воздействием частичных разрядов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Тепловое старение внутренней изоляции</vt:lpstr>
      <vt:lpstr>Презентация PowerPoint</vt:lpstr>
      <vt:lpstr>Старение изоляции при механических нагрузках</vt:lpstr>
      <vt:lpstr>Увлажнение как форма старения изоляции </vt:lpstr>
      <vt:lpstr>Допустимые рабочие нагрузки на внутреннюю изоляцию</vt:lpstr>
      <vt:lpstr>Контрольные вопросы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ЗАКОНОМЕРНОСТИ СТАРЕНИЯ ВНУТРЕННЕЙ ИЗОЛЯЦИИ</dc:title>
  <dc:creator>ASUS</dc:creator>
  <cp:lastModifiedBy>ASUS</cp:lastModifiedBy>
  <cp:revision>6</cp:revision>
  <dcterms:created xsi:type="dcterms:W3CDTF">2021-09-24T16:59:28Z</dcterms:created>
  <dcterms:modified xsi:type="dcterms:W3CDTF">2021-09-24T17:37:30Z</dcterms:modified>
</cp:coreProperties>
</file>